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490" r:id="rId2"/>
    <p:sldId id="497" r:id="rId3"/>
    <p:sldId id="496" r:id="rId4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3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92" y="16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11/4/23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238" y="0"/>
            <a:ext cx="990352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FA6051-FFBC-EE58-2FAA-09E367DDD8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19"/>
          <a:stretch/>
        </p:blipFill>
        <p:spPr>
          <a:xfrm>
            <a:off x="261406" y="557189"/>
            <a:ext cx="4605806" cy="574361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FECCA5F-63EC-9C02-9D9C-1C81A7D22A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754" r="2" b="2"/>
          <a:stretch/>
        </p:blipFill>
        <p:spPr>
          <a:xfrm>
            <a:off x="5033742" y="557189"/>
            <a:ext cx="4610850" cy="574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23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1A92768-C90D-4200-8975-84CC4D4BC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90352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sitting in a window&#10;&#10;Description automatically generated">
            <a:extLst>
              <a:ext uri="{FF2B5EF4-FFF2-40B4-BE49-F238E27FC236}">
                <a16:creationId xmlns:a16="http://schemas.microsoft.com/office/drawing/2014/main" id="{370DEF38-AA38-6046-5FB3-A0FF9BB189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3" r="30112" b="-4"/>
          <a:stretch/>
        </p:blipFill>
        <p:spPr>
          <a:xfrm>
            <a:off x="20" y="10"/>
            <a:ext cx="3252449" cy="3388883"/>
          </a:xfrm>
          <a:prstGeom prst="rect">
            <a:avLst/>
          </a:prstGeom>
        </p:spPr>
      </p:pic>
      <p:pic>
        <p:nvPicPr>
          <p:cNvPr id="7" name="Picture 6" descr="A group of people around a long table&#10;&#10;Description automatically generated">
            <a:extLst>
              <a:ext uri="{FF2B5EF4-FFF2-40B4-BE49-F238E27FC236}">
                <a16:creationId xmlns:a16="http://schemas.microsoft.com/office/drawing/2014/main" id="{7D050E49-F5DE-27DE-8392-224189E712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39" r="26914" b="-3"/>
          <a:stretch/>
        </p:blipFill>
        <p:spPr>
          <a:xfrm>
            <a:off x="3326764" y="10"/>
            <a:ext cx="3261413" cy="3383270"/>
          </a:xfrm>
          <a:prstGeom prst="rect">
            <a:avLst/>
          </a:prstGeom>
        </p:spPr>
      </p:pic>
      <p:pic>
        <p:nvPicPr>
          <p:cNvPr id="3" name="Picture 2" descr="A person in a white dress standing on a chair with a red flower on her head&#10;&#10;Description automatically generated">
            <a:extLst>
              <a:ext uri="{FF2B5EF4-FFF2-40B4-BE49-F238E27FC236}">
                <a16:creationId xmlns:a16="http://schemas.microsoft.com/office/drawing/2014/main" id="{43A334EE-9021-1D72-7048-6F16FE1B45C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9" r="18769" b="-3"/>
          <a:stretch/>
        </p:blipFill>
        <p:spPr>
          <a:xfrm>
            <a:off x="6653530" y="10"/>
            <a:ext cx="3252469" cy="3383270"/>
          </a:xfrm>
          <a:prstGeom prst="rect">
            <a:avLst/>
          </a:prstGeom>
        </p:spPr>
      </p:pic>
      <p:pic>
        <p:nvPicPr>
          <p:cNvPr id="11" name="Picture 10" descr="A person in a blue dress dancing on a table with people around it&#10;&#10;Description automatically generated">
            <a:extLst>
              <a:ext uri="{FF2B5EF4-FFF2-40B4-BE49-F238E27FC236}">
                <a16:creationId xmlns:a16="http://schemas.microsoft.com/office/drawing/2014/main" id="{53364AED-D360-006F-5B7D-3E8C25EFB4E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89" r="13347" b="-4"/>
          <a:stretch/>
        </p:blipFill>
        <p:spPr>
          <a:xfrm>
            <a:off x="20" y="3469102"/>
            <a:ext cx="3252449" cy="3388893"/>
          </a:xfrm>
          <a:prstGeom prst="rect">
            <a:avLst/>
          </a:prstGeom>
        </p:spPr>
      </p:pic>
      <p:pic>
        <p:nvPicPr>
          <p:cNvPr id="9" name="Picture 8" descr="A person and person dancing on a stage&#10;&#10;Description automatically generated">
            <a:extLst>
              <a:ext uri="{FF2B5EF4-FFF2-40B4-BE49-F238E27FC236}">
                <a16:creationId xmlns:a16="http://schemas.microsoft.com/office/drawing/2014/main" id="{0612154C-C037-EB7C-3200-2F145B7298A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70" r="8282" b="-4"/>
          <a:stretch/>
        </p:blipFill>
        <p:spPr>
          <a:xfrm>
            <a:off x="3326764" y="3469102"/>
            <a:ext cx="3261413" cy="3383280"/>
          </a:xfrm>
          <a:prstGeom prst="rect">
            <a:avLst/>
          </a:prstGeom>
        </p:spPr>
      </p:pic>
      <p:pic>
        <p:nvPicPr>
          <p:cNvPr id="13" name="Picture 12" descr="A person in a room with a variety of head heads on shelves&#10;&#10;Description automatically generated">
            <a:extLst>
              <a:ext uri="{FF2B5EF4-FFF2-40B4-BE49-F238E27FC236}">
                <a16:creationId xmlns:a16="http://schemas.microsoft.com/office/drawing/2014/main" id="{F7A48834-953B-F31B-A0C1-2E93B0AC48E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09" r="14802" b="-4"/>
          <a:stretch/>
        </p:blipFill>
        <p:spPr>
          <a:xfrm>
            <a:off x="6662472" y="3469102"/>
            <a:ext cx="3243528" cy="338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791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2B6BE24-0DF8-4B89-1C55-8C34C2427CDD}"/>
              </a:ext>
            </a:extLst>
          </p:cNvPr>
          <p:cNvSpPr txBox="1"/>
          <p:nvPr/>
        </p:nvSpPr>
        <p:spPr>
          <a:xfrm>
            <a:off x="0" y="106174"/>
            <a:ext cx="3680749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900" b="0" i="0" dirty="0">
                <a:solidFill>
                  <a:srgbClr val="B66B6B"/>
                </a:solidFill>
                <a:effectLst/>
                <a:latin typeface="Helvetica Neue" panose="02000503000000020004" pitchFamily="2" charset="0"/>
              </a:rPr>
              <a:t>详细剧情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第一场： 这是月光皎洁的、光辉的夏夜。单簧管吹出音阶风上升的乐句后立即出现莎乐美的动机。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露台上站着年轻的叙利亚士兵们 他们在看守着那口古井。还有侍卫长纳拉博、以及希律王侍女。王宫内正举行着热闹的宴会，纳拉博眼睛盯住宴席上的妖艳的公主莎乐美，并唱出有名的咏叹调： 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多美丽的莎乐美公主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!》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，这时大提琴奏出的动机，代表着暗恋莎乐美的纳拉博。而侍女带有几分嫉意答唱着：“多暗淡的月亮样子多么奇怪，她像一个从坟墓中 出来的女人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!”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原来侍女正暗恋着那拉波特，因此她不安地说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;“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您一直望着莎乐美，当心出问题”。纳拉博不理她，仍赞美道：“她今夜太美了”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 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突然从宴会的大厅，传来一阵骚动声。原来是犹太人在争论宗教问题。这时，从古井中传出沉重的声音：“在我之后，将有一位圣贤先知者来到”。兵士们说，约翰 又在古井中发出警告。可是纳拉博好像不曾听见，兴奋地说：“公主站起来了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她离席了”士兵们的话题就转到被关在古井中的先知约翰身上。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第二场：莎乐美不堪酒宴中的烦闷气氛，独自跑出到平台石阶上休息，并且叹息说：“我不愿意再待在那里，为什么国王老是用那鼠眼笔着我 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?”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当她提到犹太人为愚蠢的仪式而争吵时，除了可以听到附谱的动机外，还混杂着附谱和的动机。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纳拉博趋前侍候莎乐美。可是她只顾观赏月色，不禁赞美道：“银花般清纯的月亮，美得像一位处女。” 这时古井里又传来先知约翰的叫喊声：“看吧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看吧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吾主来到，人子已临。”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莎乐美奇怪地问：“谁在说话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?”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一个兵士回答说：“公主，那是约翰先知。”而莎乐美随即被那强有力的声音迷住。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赫罗德因为看不到莎乐美，就叫奴隶把她找回来，可是莎乐美不加理会。先知又说话了：“不要开心，巴勒斯坦的国土啊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!”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莎乐美很想看看他，就问士兵： “这位先知是老头子吗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?”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士兵回答：“不，他是年轻人。”莎乐美听了更为心动，于是她走到古井边向里一看，只见黑洞洞的什么也看不见。于是低声说：“多么 黑暗，真像坟墓。”接着命令士兵把约翰带出来，但他们不敢违背国王的禁令。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可是倔强的莎乐美，一定要看看这位先知，由于得悉纳拉博在暗恋着自己，她便甜言蜜语地再三要求纳拉博下令带出约翰。起初纳拉博拒绝，但终究拗不过她的哀求，命令一个士兵：“让先知出来，莎乐美公主要见他”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第三场：管弦乐奏出庄严的先知者的主题，逐渐上升的旋律，表示着先知者从古井上来了，当先知约翰从古井爬上来以后，看到他是那样沉着、威严，莎乐美 更加着迷。接着约翰就以一种异样的、沉重的声音说道：“那个注满罪恶之杯的男人在哪里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?” 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他威严地发怒责备赫罗德王与赫罗迪亚背德与不贞。赫罗迪亚原是赫罗德胞兄之妻，后因赫罗德爱上她，就把哥哥监禁到这个古井中，最后又把他杀害，并将赫罗迪 亚占为已有，封为王后。而这一次又垂涎赫罗迪亚先夫所生的莎乐美。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65F20E-B4DD-7A62-5D91-CFB241EADD2D}"/>
              </a:ext>
            </a:extLst>
          </p:cNvPr>
          <p:cNvSpPr txBox="1"/>
          <p:nvPr/>
        </p:nvSpPr>
        <p:spPr>
          <a:xfrm>
            <a:off x="3576576" y="106174"/>
            <a:ext cx="327563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莎乐美起初有 点害怕，但不久被约翰言语的魅力所迷惑，陶醉在他的声音中而接近他，触摸他，并以充满诱惑力的歌声唱出：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世界上没有东西比得上您的唇红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》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，同时摇动身躯 贴近约翰，还热情地说：“我要吻您的唇”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 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纳拉博看到这一幕情景想劝止时，约翰问：“这个用涂彩的眼皮看我的女人是谁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?”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当他一听是赫罗迪亚的女儿时，立即命令她退去，并谴责了她母亲的罪行。但莎 乐美却不肯罢休逼近约翰，约翰拼命躲避莎乐美的纠缠，纳拉博实在无法忍受，痛苦地举剑自杀，倒在约翰和莎乐美之间。而莎乐美若无其事，约翰在责备她的淫荡 以庄重的声音宣布：“淫妇的女儿啊，你被诅咒了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!”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然后逃避到古井中。这时音乐跃入最高潮。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第四场： 管弦乐队由激烈沉郁而转入诙谐的音乐。赫罗德王及王后与朝臣们上场，赫罗德王问起莎乐美在何处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?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王后已拉住莎乐美说：“她在这里”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 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当他看到莎乐美后才稍微平静下来。虽然赫罗迪亚提醒说：“你不能老是目不转睛地看她”，但赫罗德王却不加理会，并开心地说：“今晚的月亮多么奇怪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像一个 疯狂的女人，到处追寻好色的男人。”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赫罗德王还打算在露台上点火继续饮酒，不料踩到纳拉博的血，滑了一跤，他突感这是凶兆，连忙叫人把尸体抬走，心里愈发感到不安起来。他又惊慌地说： “我听见空中有拍翅的声音。”但赫罗迪亚毫无所闻，而且认为国王病了。尽管这样，赫罗德王对莎乐美的淫欲却不曾有减，赫罗德王命令莎乐美靠近他，侍候并安 慰他，但莎乐美却不加理睬，赫罗迪亚也不许莎乐美到国王身边。这时古井中又传来约翰谴责乱伦者的声音。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王后听了心烦，叫人命令他闭嘴。她主张把约翰 交给犹太人处置，于是犹太人就讨论约翰究竟是不是一位先知。这是一首男声五重唱。管弦乐重复着一小段单调但强烈的旋律。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约翰又发出警告：“看哪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那日子就到了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!”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两个拿撒拉人听了，确信约翰是真的先知。接着进入此剧中最精彩的部分。赫罗德王也被犹太人弄得心烦，于是 他请求莎乐美为他表演舞蹈，借以减轻自己的困扰，包括与犹太人的争执以及和皇后的不和睦，莎乐美答应为赫罗德王表演舞蹈以娱嘉宾，但是她要求赫罗德王给她 一件礼物，心烦意乱的赫罗德王说：“为我跳舞吧，莎乐美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我今晚好闷。只要你为我跳舞，我愿意给你任何你想要的东西。”于是莎乐美便表演了著名的“七纱 舞”。这时莎乐美心中，正交织着对约翰的爱与恨的矛盾心理。她身上透明轻柔的薄纱，像一团玫瑰色的迷雾，环绕在她丰满诱人的身躯上。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莎乐美随着热情的曲调翩翩起舞，音乐非常柔雅动听，然后逐渐狂热亢奋。她一边跳舞，一边顺序把身上的薄纱，一层层脱下。洁白魅人的胴体，半掩半蔽，使赫罗德王为之神魂颠倒，在场的人，都惊讶不已。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31BC9E-498E-5B22-B48D-5DFA2DF64C21}"/>
              </a:ext>
            </a:extLst>
          </p:cNvPr>
          <p:cNvSpPr txBox="1"/>
          <p:nvPr/>
        </p:nvSpPr>
        <p:spPr>
          <a:xfrm>
            <a:off x="6748039" y="106174"/>
            <a:ext cx="3157961" cy="24468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当莎乐美把最后一层薄纱也脱掉后，走近那口古井，然后奔回赫罗德王身边，颤抖着伏倒在他的脚下。赫罗德王开心地说：“啊，真痛快极了。说吧，莎乐美，你想要什么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?”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莎乐美：用银盘装来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……”“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装什么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?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快说，犹太少女中最美丽的莎乐美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!”“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约翰的头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!”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赫罗德闻而惊恐，连喊着“不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不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!”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，因为他深惧民众的叛乱。但赫罗迪亚却非常开心地说：“我的女儿说得好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!” 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赫罗德王提出愿意赏莎乐美金银财宝，甚或其国土的一半。就是不能给她约翰的头，但莎乐美却坚持着，必得约翰头颅才甘心。这是一段痛苦难奈的哀求、哄骗，但 没有一点结果。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赫罗德王碍于诺言，奈何不了她于是郁怒地命令：“给她想要的东西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 ”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刽子手接过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死之戒指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》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，拿了大刀走进古井。莎乐美俯身古井，催促快些动手。突然古井中传来重物落地的声音，刽子手终于杀了约翰，行刑人立即把血淋淋的 人头呈献上来。莎乐美看了，欣喜若狂，接过血淋淋的头，满足地狂笑。她说：“啊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你不许我亲你的嘴，约翰</a:t>
            </a:r>
            <a:r>
              <a:rPr lang="en-US" altLang="zh-CN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!</a:t>
            </a:r>
            <a:r>
              <a:rPr lang="zh-CN" altLang="en-US" sz="9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好，现在我要吻它了。”</a:t>
            </a:r>
          </a:p>
        </p:txBody>
      </p:sp>
    </p:spTree>
    <p:extLst>
      <p:ext uri="{BB962C8B-B14F-4D97-AF65-F5344CB8AC3E}">
        <p14:creationId xmlns:p14="http://schemas.microsoft.com/office/powerpoint/2010/main" val="3214164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</TotalTime>
  <Words>1913</Words>
  <Application>Microsoft Macintosh PowerPoint</Application>
  <PresentationFormat>A4 Paper (210x297 mm)</PresentationFormat>
  <Paragraphs>18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Helvetica Neue</vt:lpstr>
      <vt:lpstr>Office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170</cp:revision>
  <cp:lastPrinted>2023-11-04T10:22:57Z</cp:lastPrinted>
  <dcterms:created xsi:type="dcterms:W3CDTF">2022-11-07T20:45:57Z</dcterms:created>
  <dcterms:modified xsi:type="dcterms:W3CDTF">2023-11-04T10:25:03Z</dcterms:modified>
</cp:coreProperties>
</file>

<file path=docProps/thumbnail.jpeg>
</file>